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0" r:id="rId7"/>
    <p:sldId id="271" r:id="rId8"/>
    <p:sldId id="272" r:id="rId9"/>
    <p:sldId id="266" r:id="rId10"/>
    <p:sldId id="273" r:id="rId11"/>
    <p:sldId id="274" r:id="rId12"/>
    <p:sldId id="275" r:id="rId13"/>
    <p:sldId id="276" r:id="rId14"/>
    <p:sldId id="277" r:id="rId15"/>
    <p:sldId id="268" r:id="rId16"/>
  </p:sldIdLst>
  <p:sldSz cx="12192000" cy="6858000"/>
  <p:notesSz cx="6950075" cy="9236075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65" autoAdjust="0"/>
  </p:normalViewPr>
  <p:slideViewPr>
    <p:cSldViewPr snapToGrid="0" showGuides="1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14/04/2023</a:t>
            </a:fld>
            <a:r>
              <a:rPr lang="es-ES" dirty="0"/>
              <a:t>​</a:t>
            </a: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14/04/2023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rtl="0"/>
            <a:endParaRPr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181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74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2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34A2FF8-4559-4149-8B79-D85ED6F0B853}" type="datetime1">
              <a:rPr lang="es-ES" smtClean="0"/>
              <a:pPr/>
              <a:t>14/04/2023</a:t>
            </a:fld>
            <a:r>
              <a:rPr lang="es-ES" dirty="0"/>
              <a:t>​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99FE88BC-BA9C-41DB-8175-8FC1D1B95355}" type="datetime1">
              <a:rPr lang="es-ES" smtClean="0"/>
              <a:pPr/>
              <a:t>14/04/2023</a:t>
            </a:fld>
            <a:r>
              <a:rPr lang="es-ES" dirty="0"/>
              <a:t>​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7776A268-E945-41BF-9F85-D7A3B8400346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CEC05348-D021-422A-8D9F-89EEB8C0F442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B79CF11-FD05-4F88-8EC3-5D4F176B79FC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FEAFC309-1B63-44A4-A9FC-29FA1501E26B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14/04/2023</a:t>
            </a:fld>
            <a:r>
              <a:rPr lang="es-ES" dirty="0"/>
              <a:t>​</a:t>
            </a: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/>
              <a:t>​</a:t>
            </a:r>
            <a:fld id="{5146D9C0-42AF-411F-B87E-5CF0AD6A3E2D}" type="datetime1">
              <a:rPr lang="es-ES" smtClean="0"/>
              <a:pPr/>
              <a:t>14/04/2023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14/04/2023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01706" y="2918012"/>
            <a:ext cx="6320118" cy="2400597"/>
          </a:xfrm>
        </p:spPr>
        <p:txBody>
          <a:bodyPr rtlCol="0" anchor="ctr">
            <a:noAutofit/>
          </a:bodyPr>
          <a:lstStyle/>
          <a:p>
            <a:pPr algn="just" rtl="0"/>
            <a:r>
              <a:rPr lang="es-MX" sz="3600" dirty="0"/>
              <a:t>Recomendaciones para los sujetos obligados en protección de datos personales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1411940"/>
            <a:ext cx="4908177" cy="40391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36" y="1411940"/>
            <a:ext cx="2784088" cy="14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/>
              <a:t>BENEFICIOS EN LA ORGANIZACIÓN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6129618" cy="4572000"/>
          </a:xfrm>
        </p:spPr>
        <p:txBody>
          <a:bodyPr/>
          <a:lstStyle/>
          <a:p>
            <a:pPr algn="just"/>
            <a:r>
              <a:rPr lang="es-MX" dirty="0"/>
              <a:t>Los beneficios que se tiene al conocer y cumplir con la ley en materia de protección de datos personales  los verán reflejados en diversos aspectos al interior del sujeto obligado son los siguientes: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Un experto propio en protección de datos.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Un “segundo par de ojos” para su Seguridad Informática.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Reducción de las preocupaciones de cumplimiento.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Una persona responsable  de interactuar con las autoridades de protección de datos.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Una revisión de sus flujos de datos.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Identificación de problemas de protección de datos antes de que puedan causar daño a los titulares.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81" y="2191872"/>
            <a:ext cx="3215248" cy="28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/>
              <a:t>BENEFICIOS EN LA ORGANIZACIÓN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6129618" cy="4572000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Fortalecer el lazo de confianza entre los sujetos obligados y los titulares, al garantizar que la expectativa razonable de privacidad que tienen estas personas sobre su información está siendo respetada por la organización a través de la implementación de prácticas o políticas para tal fin.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Garantizar el cumplimiento de los principios de protección de datos y ejercicio de los derechos ARCO, de manera que, se proporcione una protección efectiva al titular de los datos personales.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24" y="1922930"/>
            <a:ext cx="3362885" cy="29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712" y="1485271"/>
            <a:ext cx="4004982" cy="2219691"/>
          </a:xfrm>
        </p:spPr>
        <p:txBody>
          <a:bodyPr rtlCol="0"/>
          <a:lstStyle/>
          <a:p>
            <a:pPr algn="ctr" rtl="0"/>
            <a:r>
              <a:rPr lang="es-ES" dirty="0"/>
              <a:t>¡Gracias!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98394" y="3240741"/>
            <a:ext cx="3765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Sharon Olascoaga Vega</a:t>
            </a:r>
          </a:p>
          <a:p>
            <a:r>
              <a:rPr lang="es-MX" b="1" dirty="0"/>
              <a:t>Jefa de Protección de datos personales</a:t>
            </a:r>
          </a:p>
          <a:p>
            <a:r>
              <a:rPr lang="es-MX" dirty="0"/>
              <a:t>Teléfono</a:t>
            </a:r>
          </a:p>
          <a:p>
            <a:r>
              <a:rPr lang="es-ES" b="1" dirty="0"/>
              <a:t>(477) 716 7359, 716 8406 ext. 117</a:t>
            </a:r>
          </a:p>
          <a:p>
            <a:r>
              <a:rPr lang="es-ES" dirty="0"/>
              <a:t>Correo electrónico</a:t>
            </a:r>
          </a:p>
          <a:p>
            <a:r>
              <a:rPr lang="es-ES" b="1" dirty="0"/>
              <a:t>Sharon.vega@iacip-gto.org.mx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2DD6B7-C8A4-AC33-74E3-68A9E3D83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30" y="1117768"/>
            <a:ext cx="4622463" cy="462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5416924" cy="4572000"/>
          </a:xfrm>
        </p:spPr>
        <p:txBody>
          <a:bodyPr rtlCol="0"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/>
                </a:solidFill>
              </a:rPr>
              <a:t>Constitución Política de los Estado Unidos Mexicanos Articulo 6° y 16°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/>
                </a:solidFill>
              </a:rPr>
              <a:t>Ley General de Protección de Datos Personales en Posesión de sujetos Obligados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/>
                </a:solidFill>
              </a:rPr>
              <a:t>Ley de Protección de Datos Personales en Posesión de Sujetos Obligados para el Estado de Guanajuato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/>
                </a:solidFill>
              </a:rPr>
              <a:t>Lineamientos para la protección de Datos Personales en Posesión de Sujetos Obligados para el estado de Guanajuato </a:t>
            </a:r>
          </a:p>
          <a:p>
            <a:pPr algn="l" rtl="0"/>
            <a:endParaRPr lang="es-ES" dirty="0"/>
          </a:p>
        </p:txBody>
      </p:sp>
      <p:sp>
        <p:nvSpPr>
          <p:cNvPr id="6" name="Subtítulo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/>
          <a:p>
            <a:pPr algn="ctr" rtl="0"/>
            <a:r>
              <a:rPr lang="es-ES" dirty="0"/>
              <a:t>FUNDAMENTOS EN PROTECCIÓN DE DATOS PERSONALES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3" y="1703250"/>
            <a:ext cx="4746812" cy="43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es-ES" dirty="0"/>
              <a:t>SUJETOS OBLIGADOS</a:t>
            </a:r>
          </a:p>
        </p:txBody>
      </p:sp>
      <p:sp>
        <p:nvSpPr>
          <p:cNvPr id="6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62579" y="1344706"/>
            <a:ext cx="11665324" cy="3607080"/>
          </a:xfrm>
        </p:spPr>
        <p:txBody>
          <a:bodyPr rtlCol="0" anchor="ctr">
            <a:normAutofit/>
          </a:bodyPr>
          <a:lstStyle/>
          <a:p>
            <a:pPr algn="just"/>
            <a:r>
              <a:rPr lang="es-MX" sz="2400" dirty="0"/>
              <a:t>Las disposiciones de la Ley General </a:t>
            </a:r>
            <a:r>
              <a:rPr lang="es-MX" sz="2400" b="1" dirty="0"/>
              <a:t>son exigibles a cualquier autoridad, entidad, órgano y organismo de los Poderes Ejecutivo, Legislativo y Judicial, órganos autónomos, fideicomisos y fondos públicos y partidos políticos del orden federal, estatal y municipal </a:t>
            </a:r>
            <a:r>
              <a:rPr lang="es-MX" sz="2400" dirty="0"/>
              <a:t>que en el ejercicio de sus atribuciones y funciones traten datos personales.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330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97541" y="900953"/>
            <a:ext cx="10905565" cy="578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Marcador de texto 6"/>
          <p:cNvSpPr txBox="1">
            <a:spLocks noGrp="1"/>
          </p:cNvSpPr>
          <p:nvPr>
            <p:ph type="body" sz="half" idx="2"/>
          </p:nvPr>
        </p:nvSpPr>
        <p:spPr>
          <a:xfrm>
            <a:off x="161365" y="484093"/>
            <a:ext cx="828338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INTEGRACIÓN</a:t>
            </a:r>
          </a:p>
          <a:p>
            <a:pPr algn="just"/>
            <a:r>
              <a:rPr lang="es-MX" sz="2000" dirty="0"/>
              <a:t>Máxima Autoridad en materia de Protección de Datos  Personales de cada sujeto responsable. Se integrará y funcionará conforme a los  dispuesto en la Ley de Transparencia y demás normatividad aplicable.</a:t>
            </a:r>
          </a:p>
          <a:p>
            <a:endParaRPr lang="es-MX" sz="2000" dirty="0"/>
          </a:p>
          <a:p>
            <a:pPr algn="ctr"/>
            <a:r>
              <a:rPr lang="es-MX" sz="2000" b="1" dirty="0"/>
              <a:t>ATRIBUCIONES</a:t>
            </a:r>
            <a:endParaRPr lang="es-MX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/>
              <a:t>Coordinar, realizar y supervisar las acciones necesarias para garantizar el derecho a la protección de los datos  personales en la organización del responsable.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/>
              <a:t>Instruir procedimientos internos para asegurar la mayor eficacia en la gestión de las solicitudes para el ejercicio de los  derechos ARCO.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/>
              <a:t>Confirmar, modificar o revocar las determinaciones de inexistencia de Datos  personales o negativa de los Derechos ARCO.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/>
              <a:t>Dar seguimiento y cumplimiento de las resoluciones emitidas por el Instituto.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000" dirty="0"/>
              <a:t>Establecer programas de capacitación y actualización para los servidores públicos en materia de Protección de Datos Personales. </a:t>
            </a:r>
          </a:p>
        </p:txBody>
      </p:sp>
      <p:pic>
        <p:nvPicPr>
          <p:cNvPr id="9" name="Marcador de posición de imagen 6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88" y="1275905"/>
            <a:ext cx="3451412" cy="2721939"/>
          </a:xfrm>
        </p:spPr>
      </p:pic>
      <p:sp>
        <p:nvSpPr>
          <p:cNvPr id="10" name="CuadroTexto 9"/>
          <p:cNvSpPr txBox="1"/>
          <p:nvPr/>
        </p:nvSpPr>
        <p:spPr>
          <a:xfrm>
            <a:off x="8815913" y="4049630"/>
            <a:ext cx="330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83 y 84 LGPDPPSO</a:t>
            </a:r>
          </a:p>
          <a:p>
            <a:pPr algn="ctr"/>
            <a:r>
              <a:rPr lang="es-MX" dirty="0"/>
              <a:t>Art. 115 y 116 LPDDPSOGTO</a:t>
            </a:r>
          </a:p>
        </p:txBody>
      </p:sp>
    </p:spTree>
    <p:extLst>
      <p:ext uri="{BB962C8B-B14F-4D97-AF65-F5344CB8AC3E}">
        <p14:creationId xmlns:p14="http://schemas.microsoft.com/office/powerpoint/2010/main" val="29905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97541" y="900953"/>
            <a:ext cx="10905565" cy="578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13604" y="281291"/>
            <a:ext cx="74227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Cada responsable contara con una Unidad de Transparencias encargada de atender las solicitudes para el ejercicio de los derechos ARCO, la cual se integrara y funcionara conforme a lo dispuesto en la ley  de Transparencia y demás normatividad que resulte aplicable.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/>
              <a:t>ATRIBUCIONES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000" dirty="0"/>
              <a:t>Auxiliar y orientar al titular que lo requiera con relación al ejercicio del derecho a la protección de datos  personales.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000" dirty="0"/>
              <a:t>Gestionar las solicitudes para el ejercicio de los derechos ARCO.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000" dirty="0"/>
              <a:t>Proponer al Comité de Transparencia los  procedimientos  internos  que aseguren y fortalezcan mayor eficacia en la gestión de la solicitudes para el ejercicio de los derechos ARCO.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000" dirty="0"/>
              <a:t>Aplicar instrumentos de evaluación de calidad sobre la gestión de las solicitudes para el ejercicio de los derechos ARCO.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000" dirty="0"/>
              <a:t>Asesorar a las áreas adscritas al responsable en materia de protección de datos personales. </a:t>
            </a:r>
          </a:p>
        </p:txBody>
      </p:sp>
      <p:pic>
        <p:nvPicPr>
          <p:cNvPr id="13" name="Marcador de posición de imagen 6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45" y="1672288"/>
            <a:ext cx="3742024" cy="1308105"/>
          </a:xfrm>
        </p:spPr>
      </p:pic>
      <p:sp>
        <p:nvSpPr>
          <p:cNvPr id="14" name="CuadroTexto 13"/>
          <p:cNvSpPr txBox="1"/>
          <p:nvPr/>
        </p:nvSpPr>
        <p:spPr>
          <a:xfrm>
            <a:off x="8530259" y="3405223"/>
            <a:ext cx="330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85 LGPDPPSO</a:t>
            </a:r>
          </a:p>
          <a:p>
            <a:pPr algn="ctr"/>
            <a:r>
              <a:rPr lang="es-MX" dirty="0"/>
              <a:t>Art. 117, 119 LPDPPSOGTO</a:t>
            </a:r>
          </a:p>
        </p:txBody>
      </p:sp>
    </p:spTree>
    <p:extLst>
      <p:ext uri="{BB962C8B-B14F-4D97-AF65-F5344CB8AC3E}">
        <p14:creationId xmlns:p14="http://schemas.microsoft.com/office/powerpoint/2010/main" val="13131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es-ES" dirty="0"/>
              <a:t>RECOMENDACIONES PARA UN ESQUEMA CONVENIENTE PARA LA ORGANIZACIÓN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6196853" cy="4572000"/>
          </a:xfrm>
        </p:spPr>
        <p:txBody>
          <a:bodyPr rtlCol="0"/>
          <a:lstStyle/>
          <a:p>
            <a:pPr algn="just"/>
            <a:r>
              <a:rPr lang="es-MX" dirty="0"/>
              <a:t>La Unidad de Transparencia tiene dentro de sus funciones la de orientar y facilitar a los titulares, la atención de sus </a:t>
            </a:r>
            <a:r>
              <a:rPr lang="es-MX" b="1" dirty="0"/>
              <a:t>derechos ARCO</a:t>
            </a:r>
            <a:r>
              <a:rPr lang="es-MX" dirty="0"/>
              <a:t> y la </a:t>
            </a:r>
            <a:r>
              <a:rPr lang="es-MX" b="1" dirty="0"/>
              <a:t>protección de sus datos personales</a:t>
            </a:r>
            <a:r>
              <a:rPr lang="es-MX" dirty="0"/>
              <a:t> estableciendo mecanismos para entrega de las respuestas, así como el asesoramiento a las áreas del sujeto obligado en materia de protección de datos de las funciones o competencias a cargo de los servidores públicos.</a:t>
            </a:r>
            <a:endParaRPr lang="es-ES" dirty="0"/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El tipo y cantidad de datos personales que trata.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La naturaleza e intensidad del tratamiento.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Número potencial de solicitudes de titulares de datos personales que podrá recibir o recibe.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/>
              <a:t>El valor que tengan los datos personales para el sujeto obligado.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6" y="2030506"/>
            <a:ext cx="4007223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/>
              <a:t>RESPONSABLE DE DATOS PERSONALES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6129618" cy="4572000"/>
          </a:xfrm>
        </p:spPr>
        <p:txBody>
          <a:bodyPr/>
          <a:lstStyle/>
          <a:p>
            <a:pPr algn="just"/>
            <a:r>
              <a:rPr lang="es-MX" dirty="0"/>
              <a:t>Cuando el responsable del sujeto obligado haya cumplido con el ejercicio de sus funciones sustantivas deberá llevar a cabo el </a:t>
            </a:r>
            <a:r>
              <a:rPr lang="es-MX" b="1" dirty="0"/>
              <a:t>tratamientos de datos personales relevantes o intensivos</a:t>
            </a:r>
            <a:r>
              <a:rPr lang="es-MX" dirty="0"/>
              <a:t>, y que la naturaleza de su organización le permite designar a una persona que funja como responsable de la Protección de Datos Personales, tomando en consideración lo siguiente: </a:t>
            </a:r>
          </a:p>
          <a:p>
            <a:pPr marL="342900" indent="-342900" algn="just">
              <a:buAutoNum type="arabicPeriod"/>
            </a:pPr>
            <a:r>
              <a:rPr lang="es-MX" dirty="0"/>
              <a:t>Que las obligaciones que establece la Ley estén a cargo del responsable del sujeto obligado, por lo que tiene el deber de responder sobre todo lo relacionado con el desempeño de estas funciones.</a:t>
            </a:r>
          </a:p>
          <a:p>
            <a:pPr marL="342900" indent="-342900" algn="just">
              <a:buAutoNum type="arabicPeriod"/>
            </a:pPr>
            <a:r>
              <a:rPr lang="es-MX" dirty="0"/>
              <a:t> Que en el aviso de privacidad se deberá establecer con claridad los medios para que los titulares de los datos personales ejerzan los derechos que prevé la Ley.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82" y="2030506"/>
            <a:ext cx="3523130" cy="316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/>
              <a:t>RESPONSABLE DE DATOS PERSONALES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6129618" cy="4572000"/>
          </a:xfrm>
        </p:spPr>
        <p:txBody>
          <a:bodyPr/>
          <a:lstStyle/>
          <a:p>
            <a:pPr algn="just"/>
            <a:r>
              <a:rPr lang="es-MX" dirty="0"/>
              <a:t>3. Proponer al Comité de Transparencia políticas, programas, acciones y demás actividades que correspondan para el cumplimiento de la Ley General y los Lineamientos generales.</a:t>
            </a:r>
          </a:p>
          <a:p>
            <a:pPr algn="just"/>
            <a:r>
              <a:rPr lang="es-MX" dirty="0"/>
              <a:t>4. Implementar políticas, programas, acciones y demás actividades que correspondan para el cumplimiento de la Ley General y los Lineamientos generales, previa autorización del Comité de Transparencia.</a:t>
            </a:r>
          </a:p>
          <a:p>
            <a:pPr algn="just"/>
            <a:r>
              <a:rPr lang="es-MX" dirty="0"/>
              <a:t>5. Asesorar permanentemente a las áreas adscritas al responsable en materia de protección de datos personales. </a:t>
            </a:r>
          </a:p>
          <a:p>
            <a:pPr algn="just"/>
            <a:r>
              <a:rPr lang="es-MX" dirty="0"/>
              <a:t>6.  Trabajar con los equipos de tecnologías de la información (TI) y seguridad para auditar los sistemas de TI existentes, e identificar dónde se almacenan los datos personales y cómo pueden verse comprometidos.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65" y="1936376"/>
            <a:ext cx="3348317" cy="33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/>
              <a:t>RESPONSABLE DE DATOS PERSONALES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6129618" cy="4572000"/>
          </a:xfrm>
        </p:spPr>
        <p:txBody>
          <a:bodyPr/>
          <a:lstStyle/>
          <a:p>
            <a:pPr algn="just"/>
            <a:r>
              <a:rPr lang="es-MX" dirty="0"/>
              <a:t>8.  Monitorear los avances o cambios legislativos en materia de privacidad y protección de datos personales que pudieran impactar en los ejes rectores y acciones desarrolladas en este tema al interior de la organización, haciendo las adecuaciones necesarias. </a:t>
            </a:r>
          </a:p>
          <a:p>
            <a:pPr algn="just"/>
            <a:r>
              <a:rPr lang="es-MX" dirty="0"/>
              <a:t>9. Difundir y comunicar la política y/o prácticas de protección de datos personales implementadas al interior de la organización, así como, capacitar a todo el personal sobre las mismas;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66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purl.org/dc/dcmitype/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rayas finas y cintas (panorámica)</Template>
  <TotalTime>0</TotalTime>
  <Words>1097</Words>
  <Application>Microsoft Office PowerPoint</Application>
  <PresentationFormat>Panorámica</PresentationFormat>
  <Paragraphs>72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Literatura académica 16 × 9</vt:lpstr>
      <vt:lpstr>Recomendaciones para los sujetos obligados en protección de datos personales</vt:lpstr>
      <vt:lpstr>FUNDAMENTOS EN PROTECCIÓN DE DATOS PERSONALES</vt:lpstr>
      <vt:lpstr>SUJETOS OBLIGADOS</vt:lpstr>
      <vt:lpstr>Presentación de PowerPoint</vt:lpstr>
      <vt:lpstr>Presentación de PowerPoint</vt:lpstr>
      <vt:lpstr>RECOMENDACIONES PARA UN ESQUEMA CONVENIENTE PARA LA ORGANIZACIÓN</vt:lpstr>
      <vt:lpstr>RESPONSABLE DE DATOS PERSONALES</vt:lpstr>
      <vt:lpstr>RESPONSABLE DE DATOS PERSONALES</vt:lpstr>
      <vt:lpstr>RESPONSABLE DE DATOS PERSONALES</vt:lpstr>
      <vt:lpstr>BENEFICIOS EN LA ORGANIZACIÓN</vt:lpstr>
      <vt:lpstr>BENEFICIOS EN LA ORGANIZACIÓN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2022-03-24T22:24:19Z</dcterms:created>
  <dcterms:modified xsi:type="dcterms:W3CDTF">2023-04-14T07:59:17Z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